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66" r:id="rId5"/>
    <p:sldId id="258" r:id="rId6"/>
    <p:sldId id="259" r:id="rId7"/>
    <p:sldId id="260" r:id="rId8"/>
    <p:sldId id="261" r:id="rId9"/>
    <p:sldId id="263" r:id="rId10"/>
    <p:sldId id="264"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6826A8-90EA-491C-BE7D-539FD05461B0}" type="datetimeFigureOut">
              <a:rPr lang="en-US" smtClean="0"/>
              <a:pPr/>
              <a:t>4/14/2012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3313666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826A8-90EA-491C-BE7D-539FD05461B0}" type="datetimeFigureOut">
              <a:rPr lang="en-US" smtClean="0"/>
              <a:pPr/>
              <a:t>4/14/2012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860391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826A8-90EA-491C-BE7D-539FD05461B0}" type="datetimeFigureOut">
              <a:rPr lang="en-US" smtClean="0"/>
              <a:pPr/>
              <a:t>4/14/2012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638311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6826A8-90EA-491C-BE7D-539FD05461B0}" type="datetimeFigureOut">
              <a:rPr lang="en-US" smtClean="0"/>
              <a:pPr/>
              <a:t>4/14/2012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712687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6826A8-90EA-491C-BE7D-539FD05461B0}" type="datetimeFigureOut">
              <a:rPr lang="en-US" smtClean="0"/>
              <a:pPr/>
              <a:t>4/14/2012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2579647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6826A8-90EA-491C-BE7D-539FD05461B0}" type="datetimeFigureOut">
              <a:rPr lang="en-US" smtClean="0"/>
              <a:pPr/>
              <a:t>4/14/2012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3695323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6826A8-90EA-491C-BE7D-539FD05461B0}" type="datetimeFigureOut">
              <a:rPr lang="en-US" smtClean="0"/>
              <a:pPr/>
              <a:t>4/14/2012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2006810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6826A8-90EA-491C-BE7D-539FD05461B0}" type="datetimeFigureOut">
              <a:rPr lang="en-US" smtClean="0"/>
              <a:pPr/>
              <a:t>4/14/2012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2966214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6826A8-90EA-491C-BE7D-539FD05461B0}" type="datetimeFigureOut">
              <a:rPr lang="en-US" smtClean="0"/>
              <a:pPr/>
              <a:t>4/14/2012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130841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826A8-90EA-491C-BE7D-539FD05461B0}" type="datetimeFigureOut">
              <a:rPr lang="en-US" smtClean="0"/>
              <a:pPr/>
              <a:t>4/14/2012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2875643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826A8-90EA-491C-BE7D-539FD05461B0}" type="datetimeFigureOut">
              <a:rPr lang="en-US" smtClean="0"/>
              <a:pPr/>
              <a:t>4/14/2012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2229615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6826A8-90EA-491C-BE7D-539FD05461B0}" type="datetimeFigureOut">
              <a:rPr lang="en-US" smtClean="0"/>
              <a:pPr/>
              <a:t>4/14/2012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2A8D8-4690-41AC-89B6-1DE61F76C0BE}" type="slidenum">
              <a:rPr lang="en-US" smtClean="0"/>
              <a:pPr/>
              <a:t>‹#›</a:t>
            </a:fld>
            <a:endParaRPr lang="en-US"/>
          </a:p>
        </p:txBody>
      </p:sp>
    </p:spTree>
    <p:extLst>
      <p:ext uri="{BB962C8B-B14F-4D97-AF65-F5344CB8AC3E}">
        <p14:creationId xmlns:p14="http://schemas.microsoft.com/office/powerpoint/2010/main" xmlns="" val="783487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chemeClr val="tx2"/>
                </a:solidFill>
                <a:latin typeface="Berlin Sans FB" pitchFamily="34" charset="0"/>
                <a:cs typeface="Aharoni" pitchFamily="2" charset="-79"/>
              </a:rPr>
              <a:t>News-Directory.org</a:t>
            </a:r>
            <a:endParaRPr lang="en-US" sz="5400" dirty="0">
              <a:solidFill>
                <a:schemeClr val="tx2"/>
              </a:solidFill>
              <a:latin typeface="Berlin Sans FB" pitchFamily="34" charset="0"/>
              <a:cs typeface="Aharoni" pitchFamily="2" charset="-79"/>
            </a:endParaRPr>
          </a:p>
        </p:txBody>
      </p:sp>
      <p:sp>
        <p:nvSpPr>
          <p:cNvPr id="3" name="Subtitle 2"/>
          <p:cNvSpPr>
            <a:spLocks noGrp="1"/>
          </p:cNvSpPr>
          <p:nvPr>
            <p:ph type="subTitle" idx="1"/>
          </p:nvPr>
        </p:nvSpPr>
        <p:spPr/>
        <p:txBody>
          <a:bodyPr/>
          <a:lstStyle/>
          <a:p>
            <a:r>
              <a:rPr lang="en-US" dirty="0" smtClean="0">
                <a:solidFill>
                  <a:schemeClr val="tx2"/>
                </a:solidFill>
                <a:latin typeface="Berlin Sans FB" pitchFamily="34" charset="0"/>
                <a:cs typeface="Aharoni" pitchFamily="2" charset="-79"/>
              </a:rPr>
              <a:t>Meta Search Engine</a:t>
            </a:r>
            <a:endParaRPr lang="en-US" dirty="0">
              <a:solidFill>
                <a:schemeClr val="tx2"/>
              </a:solidFill>
              <a:latin typeface="Berlin Sans FB" pitchFamily="34" charset="0"/>
              <a:cs typeface="Aharoni" pitchFamily="2" charset="-79"/>
            </a:endParaRPr>
          </a:p>
        </p:txBody>
      </p:sp>
    </p:spTree>
    <p:extLst>
      <p:ext uri="{BB962C8B-B14F-4D97-AF65-F5344CB8AC3E}">
        <p14:creationId xmlns:p14="http://schemas.microsoft.com/office/powerpoint/2010/main" xmlns="" val="1213807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0"/>
            <a:ext cx="7772400" cy="1470025"/>
          </a:xfrm>
        </p:spPr>
        <p:txBody>
          <a:bodyPr>
            <a:normAutofit/>
          </a:bodyPr>
          <a:lstStyle/>
          <a:p>
            <a:r>
              <a:rPr lang="en-US" sz="5400" dirty="0" smtClean="0">
                <a:solidFill>
                  <a:schemeClr val="tx2"/>
                </a:solidFill>
                <a:latin typeface="Berlin Sans FB" pitchFamily="34" charset="0"/>
              </a:rPr>
              <a:t>How to Add a Site</a:t>
            </a:r>
            <a:endParaRPr lang="en-US" sz="5400" dirty="0">
              <a:solidFill>
                <a:schemeClr val="tx2"/>
              </a:solidFill>
              <a:latin typeface="Berlin Sans FB" pitchFamily="34" charset="0"/>
            </a:endParaRPr>
          </a:p>
        </p:txBody>
      </p:sp>
      <p:sp>
        <p:nvSpPr>
          <p:cNvPr id="5" name="Subtitle 4"/>
          <p:cNvSpPr>
            <a:spLocks noGrp="1"/>
          </p:cNvSpPr>
          <p:nvPr>
            <p:ph type="subTitle" idx="1"/>
          </p:nvPr>
        </p:nvSpPr>
        <p:spPr/>
        <p:txBody>
          <a:bodyPr/>
          <a:lstStyle/>
          <a:p>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990600" y="1219200"/>
            <a:ext cx="7256048" cy="5257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470025"/>
          </a:xfrm>
        </p:spPr>
        <p:txBody>
          <a:bodyPr>
            <a:normAutofit/>
          </a:bodyPr>
          <a:lstStyle/>
          <a:p>
            <a:r>
              <a:rPr lang="en-US" sz="5400" dirty="0" smtClean="0">
                <a:solidFill>
                  <a:schemeClr val="tx2"/>
                </a:solidFill>
                <a:latin typeface="Berlin Sans FB" pitchFamily="34" charset="0"/>
              </a:rPr>
              <a:t>Confirmation</a:t>
            </a:r>
            <a:endParaRPr lang="en-US" sz="5400" dirty="0">
              <a:solidFill>
                <a:schemeClr val="tx2"/>
              </a:solidFill>
              <a:latin typeface="Berlin Sans FB" pitchFamily="34" charset="0"/>
            </a:endParaRPr>
          </a:p>
        </p:txBody>
      </p:sp>
      <p:sp>
        <p:nvSpPr>
          <p:cNvPr id="3" name="Subtitle 2"/>
          <p:cNvSpPr>
            <a:spLocks noGrp="1"/>
          </p:cNvSpPr>
          <p:nvPr>
            <p:ph type="subTitle" idx="1"/>
          </p:nvPr>
        </p:nvSpPr>
        <p:spPr/>
        <p:txBody>
          <a:bodyPr/>
          <a:lstStyle/>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066800" y="1447800"/>
            <a:ext cx="7010400" cy="5079801"/>
          </a:xfrm>
          <a:prstGeom prst="rect">
            <a:avLst/>
          </a:prstGeom>
          <a:noFill/>
          <a:ln w="9525">
            <a:noFill/>
            <a:miter lim="800000"/>
            <a:headEnd/>
            <a:tailEnd/>
          </a:ln>
        </p:spPr>
      </p:pic>
      <p:sp>
        <p:nvSpPr>
          <p:cNvPr id="5" name="Oval 4"/>
          <p:cNvSpPr/>
          <p:nvPr/>
        </p:nvSpPr>
        <p:spPr>
          <a:xfrm>
            <a:off x="2819400" y="3886200"/>
            <a:ext cx="1066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470025"/>
          </a:xfrm>
        </p:spPr>
        <p:txBody>
          <a:bodyPr/>
          <a:lstStyle/>
          <a:p>
            <a:r>
              <a:rPr lang="en-US" dirty="0" smtClean="0">
                <a:solidFill>
                  <a:schemeClr val="tx2"/>
                </a:solidFill>
                <a:latin typeface="Berlin Sans FB" pitchFamily="34" charset="0"/>
              </a:rPr>
              <a:t>Conclusion</a:t>
            </a:r>
            <a:endParaRPr lang="en-US" dirty="0">
              <a:solidFill>
                <a:schemeClr val="tx2"/>
              </a:solidFill>
              <a:latin typeface="Berlin Sans FB" pitchFamily="34" charset="0"/>
            </a:endParaRPr>
          </a:p>
        </p:txBody>
      </p:sp>
      <p:sp>
        <p:nvSpPr>
          <p:cNvPr id="3" name="Subtitle 2"/>
          <p:cNvSpPr>
            <a:spLocks noGrp="1"/>
          </p:cNvSpPr>
          <p:nvPr>
            <p:ph type="subTitle" idx="1"/>
          </p:nvPr>
        </p:nvSpPr>
        <p:spPr>
          <a:xfrm>
            <a:off x="838200" y="2057400"/>
            <a:ext cx="7467600" cy="4419600"/>
          </a:xfrm>
        </p:spPr>
        <p:txBody>
          <a:bodyPr>
            <a:normAutofit fontScale="92500" lnSpcReduction="10000"/>
          </a:bodyPr>
          <a:lstStyle/>
          <a:p>
            <a:pPr>
              <a:buFont typeface="Arial" pitchFamily="34" charset="0"/>
              <a:buChar char="•"/>
            </a:pPr>
            <a:r>
              <a:rPr lang="en-US" dirty="0" smtClean="0">
                <a:solidFill>
                  <a:schemeClr val="tx2"/>
                </a:solidFill>
                <a:latin typeface="Berlin Sans FB" pitchFamily="34" charset="0"/>
              </a:rPr>
              <a:t>Easy to Navigate</a:t>
            </a:r>
          </a:p>
          <a:p>
            <a:pPr>
              <a:buFont typeface="Arial" pitchFamily="34" charset="0"/>
              <a:buChar char="•"/>
            </a:pPr>
            <a:r>
              <a:rPr lang="en-US" dirty="0" smtClean="0">
                <a:solidFill>
                  <a:schemeClr val="tx2"/>
                </a:solidFill>
                <a:latin typeface="Berlin Sans FB" pitchFamily="34" charset="0"/>
              </a:rPr>
              <a:t>Found news directory not to be rich in quality information</a:t>
            </a:r>
          </a:p>
          <a:p>
            <a:pPr>
              <a:buFont typeface="Arial" pitchFamily="34" charset="0"/>
              <a:buChar char="•"/>
            </a:pPr>
            <a:r>
              <a:rPr lang="en-US" dirty="0" smtClean="0">
                <a:solidFill>
                  <a:schemeClr val="tx2"/>
                </a:solidFill>
                <a:latin typeface="Berlin Sans FB" pitchFamily="34" charset="0"/>
              </a:rPr>
              <a:t>There are pros and cons to having visitors add new sites:</a:t>
            </a:r>
            <a:endParaRPr lang="en-US" dirty="0" smtClean="0"/>
          </a:p>
          <a:p>
            <a:r>
              <a:rPr lang="en-US" u="sng" dirty="0" smtClean="0">
                <a:solidFill>
                  <a:schemeClr val="tx2"/>
                </a:solidFill>
                <a:latin typeface="Berlin Sans FB" pitchFamily="34" charset="0"/>
              </a:rPr>
              <a:t>Pros- </a:t>
            </a:r>
            <a:r>
              <a:rPr lang="en-US" dirty="0" smtClean="0">
                <a:solidFill>
                  <a:schemeClr val="tx2"/>
                </a:solidFill>
                <a:latin typeface="Berlin Sans FB" pitchFamily="34" charset="0"/>
              </a:rPr>
              <a:t>Allows to directory to grow and share information with others</a:t>
            </a:r>
          </a:p>
          <a:p>
            <a:r>
              <a:rPr lang="en-US" u="sng" dirty="0" smtClean="0">
                <a:solidFill>
                  <a:schemeClr val="tx2"/>
                </a:solidFill>
                <a:latin typeface="Berlin Sans FB" pitchFamily="34" charset="0"/>
              </a:rPr>
              <a:t>Cons-</a:t>
            </a:r>
            <a:r>
              <a:rPr lang="en-US" dirty="0" smtClean="0">
                <a:solidFill>
                  <a:schemeClr val="tx2"/>
                </a:solidFill>
                <a:latin typeface="Berlin Sans FB" pitchFamily="34" charset="0"/>
              </a:rPr>
              <a:t> Information shared can not always </a:t>
            </a:r>
            <a:r>
              <a:rPr lang="en-US" smtClean="0">
                <a:solidFill>
                  <a:schemeClr val="tx2"/>
                </a:solidFill>
                <a:latin typeface="Berlin Sans FB" pitchFamily="34" charset="0"/>
              </a:rPr>
              <a:t>be accurate. </a:t>
            </a:r>
            <a:endParaRPr lang="en-US" u="sng" dirty="0" smtClean="0">
              <a:solidFill>
                <a:schemeClr val="tx2"/>
              </a:solidFill>
              <a:latin typeface="Berlin Sans FB"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solidFill>
                  <a:schemeClr val="tx2"/>
                </a:solidFill>
                <a:latin typeface="Berlin Sans FB" pitchFamily="34" charset="0"/>
                <a:cs typeface="Aharoni" pitchFamily="2" charset="-79"/>
              </a:rPr>
              <a:t>What is a </a:t>
            </a:r>
            <a:r>
              <a:rPr lang="en-US" dirty="0" smtClean="0">
                <a:solidFill>
                  <a:schemeClr val="tx2"/>
                </a:solidFill>
                <a:latin typeface="Berlin Sans FB" pitchFamily="34" charset="0"/>
                <a:cs typeface="Aharoni" pitchFamily="2" charset="-79"/>
              </a:rPr>
              <a:t>Search </a:t>
            </a:r>
            <a:r>
              <a:rPr lang="en-US" dirty="0" smtClean="0">
                <a:solidFill>
                  <a:schemeClr val="tx2"/>
                </a:solidFill>
                <a:latin typeface="Berlin Sans FB" pitchFamily="34" charset="0"/>
                <a:cs typeface="Aharoni" pitchFamily="2" charset="-79"/>
              </a:rPr>
              <a:t>Engine?</a:t>
            </a:r>
            <a:endParaRPr lang="en-US" dirty="0">
              <a:solidFill>
                <a:schemeClr val="tx2"/>
              </a:solidFill>
              <a:latin typeface="Berlin Sans FB" pitchFamily="34" charset="0"/>
              <a:cs typeface="Aharoni" pitchFamily="2" charset="-79"/>
            </a:endParaRPr>
          </a:p>
        </p:txBody>
      </p:sp>
      <p:sp>
        <p:nvSpPr>
          <p:cNvPr id="3" name="Subtitle 2"/>
          <p:cNvSpPr>
            <a:spLocks noGrp="1"/>
          </p:cNvSpPr>
          <p:nvPr>
            <p:ph type="subTitle" idx="1"/>
          </p:nvPr>
        </p:nvSpPr>
        <p:spPr>
          <a:xfrm>
            <a:off x="609600" y="1981200"/>
            <a:ext cx="8153400" cy="4191000"/>
          </a:xfrm>
        </p:spPr>
        <p:txBody>
          <a:bodyPr>
            <a:noAutofit/>
          </a:bodyPr>
          <a:lstStyle/>
          <a:p>
            <a:pPr>
              <a:buFont typeface="Arial" pitchFamily="34" charset="0"/>
              <a:buChar char="•"/>
            </a:pPr>
            <a:r>
              <a:rPr lang="en-US" sz="2800" dirty="0" smtClean="0">
                <a:solidFill>
                  <a:schemeClr val="tx2"/>
                </a:solidFill>
                <a:latin typeface="Berlin Sans FB" pitchFamily="34" charset="0"/>
              </a:rPr>
              <a:t>A Search Engine is an online tool which helps the users in finding the web sites or the information which they are looking for. </a:t>
            </a:r>
            <a:endParaRPr lang="en-US" sz="2800" dirty="0" smtClean="0">
              <a:solidFill>
                <a:schemeClr val="tx2"/>
              </a:solidFill>
              <a:latin typeface="Berlin Sans FB" pitchFamily="34" charset="0"/>
            </a:endParaRPr>
          </a:p>
          <a:p>
            <a:pPr>
              <a:buFont typeface="Arial" pitchFamily="34" charset="0"/>
              <a:buChar char="•"/>
            </a:pPr>
            <a:r>
              <a:rPr lang="en-US" sz="2800" dirty="0" smtClean="0">
                <a:solidFill>
                  <a:schemeClr val="tx2"/>
                </a:solidFill>
                <a:latin typeface="Berlin Sans FB" pitchFamily="34" charset="0"/>
              </a:rPr>
              <a:t>The </a:t>
            </a:r>
            <a:r>
              <a:rPr lang="en-US" sz="2800" dirty="0" smtClean="0">
                <a:solidFill>
                  <a:schemeClr val="tx2"/>
                </a:solidFill>
                <a:latin typeface="Berlin Sans FB" pitchFamily="34" charset="0"/>
              </a:rPr>
              <a:t>users of the World Wide Web find it easy to search the information on a search engine then remembering or going through each and every Web site related to their need. </a:t>
            </a:r>
            <a:endParaRPr lang="en-US" sz="2800" dirty="0" smtClean="0">
              <a:solidFill>
                <a:schemeClr val="tx2"/>
              </a:solidFill>
              <a:latin typeface="Berlin Sans FB" pitchFamily="34" charset="0"/>
            </a:endParaRPr>
          </a:p>
          <a:p>
            <a:pPr>
              <a:buFont typeface="Arial" pitchFamily="34" charset="0"/>
              <a:buChar char="•"/>
            </a:pPr>
            <a:r>
              <a:rPr lang="en-US" sz="2800" dirty="0" smtClean="0">
                <a:solidFill>
                  <a:schemeClr val="tx2"/>
                </a:solidFill>
                <a:latin typeface="Berlin Sans FB" pitchFamily="34" charset="0"/>
              </a:rPr>
              <a:t>Some </a:t>
            </a:r>
            <a:r>
              <a:rPr lang="en-US" sz="2800" dirty="0" smtClean="0">
                <a:solidFill>
                  <a:schemeClr val="tx2"/>
                </a:solidFill>
                <a:latin typeface="Berlin Sans FB" pitchFamily="34" charset="0"/>
              </a:rPr>
              <a:t>famous search engines are of Google, Bing, and Yahoo etc…</a:t>
            </a:r>
            <a:endParaRPr lang="en-US" sz="2800" dirty="0">
              <a:solidFill>
                <a:schemeClr val="tx2"/>
              </a:solidFill>
              <a:latin typeface="Berlin Sans FB" pitchFamily="34" charset="0"/>
            </a:endParaRPr>
          </a:p>
        </p:txBody>
      </p:sp>
    </p:spTree>
    <p:extLst>
      <p:ext uri="{BB962C8B-B14F-4D97-AF65-F5344CB8AC3E}">
        <p14:creationId xmlns:p14="http://schemas.microsoft.com/office/powerpoint/2010/main" xmlns="" val="773048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470025"/>
          </a:xfrm>
        </p:spPr>
        <p:txBody>
          <a:bodyPr/>
          <a:lstStyle/>
          <a:p>
            <a:r>
              <a:rPr lang="en-US" dirty="0" smtClean="0">
                <a:solidFill>
                  <a:schemeClr val="tx2"/>
                </a:solidFill>
                <a:latin typeface="Berlin Sans FB" pitchFamily="34" charset="0"/>
                <a:cs typeface="Aharoni" pitchFamily="2" charset="-79"/>
              </a:rPr>
              <a:t>What is News-Directory.org?</a:t>
            </a:r>
            <a:endParaRPr lang="en-US" dirty="0">
              <a:solidFill>
                <a:schemeClr val="tx2"/>
              </a:solidFill>
              <a:latin typeface="Berlin Sans FB" pitchFamily="34" charset="0"/>
              <a:cs typeface="Aharoni" pitchFamily="2" charset="-79"/>
            </a:endParaRPr>
          </a:p>
        </p:txBody>
      </p:sp>
      <p:sp>
        <p:nvSpPr>
          <p:cNvPr id="3" name="Subtitle 2"/>
          <p:cNvSpPr>
            <a:spLocks noGrp="1"/>
          </p:cNvSpPr>
          <p:nvPr>
            <p:ph type="subTitle" idx="1"/>
          </p:nvPr>
        </p:nvSpPr>
        <p:spPr>
          <a:xfrm>
            <a:off x="838200" y="1524000"/>
            <a:ext cx="7620000" cy="5105400"/>
          </a:xfrm>
        </p:spPr>
        <p:txBody>
          <a:bodyPr>
            <a:normAutofit/>
          </a:bodyPr>
          <a:lstStyle/>
          <a:p>
            <a:r>
              <a:rPr lang="en-US" sz="2800" dirty="0" smtClean="0">
                <a:solidFill>
                  <a:schemeClr val="tx2"/>
                </a:solidFill>
                <a:latin typeface="Berlin Sans FB" pitchFamily="34" charset="0"/>
                <a:cs typeface="Aharoni" pitchFamily="2" charset="-79"/>
              </a:rPr>
              <a:t>News-Directory.org is a guide to all online English-language media. </a:t>
            </a:r>
          </a:p>
          <a:p>
            <a:r>
              <a:rPr lang="en-US" sz="2800" dirty="0" smtClean="0">
                <a:solidFill>
                  <a:schemeClr val="tx2"/>
                </a:solidFill>
                <a:latin typeface="Berlin Sans FB" pitchFamily="34" charset="0"/>
                <a:cs typeface="Aharoni" pitchFamily="2" charset="-79"/>
              </a:rPr>
              <a:t>This free directory of newspapers, magazines, television stations, colleges, visitor bureaus, governmental agencies and more can help you get to where you want to go, or find sites you didn't know about. </a:t>
            </a:r>
          </a:p>
          <a:p>
            <a:r>
              <a:rPr lang="en-US" sz="2800" dirty="0" smtClean="0">
                <a:solidFill>
                  <a:schemeClr val="tx2"/>
                </a:solidFill>
                <a:latin typeface="Berlin Sans FB" pitchFamily="34" charset="0"/>
                <a:cs typeface="Aharoni" pitchFamily="2" charset="-79"/>
              </a:rPr>
              <a:t>News-Directory.org is a simple and fast site that can be used to access all the news and information that you can handle. </a:t>
            </a:r>
            <a:endParaRPr lang="en-US" sz="2800" dirty="0">
              <a:solidFill>
                <a:schemeClr val="tx2"/>
              </a:solidFill>
              <a:latin typeface="Berlin Sans FB" pitchFamily="34" charset="0"/>
              <a:cs typeface="Aharoni" pitchFamily="2" charset="-79"/>
            </a:endParaRPr>
          </a:p>
        </p:txBody>
      </p:sp>
    </p:spTree>
    <p:extLst>
      <p:ext uri="{BB962C8B-B14F-4D97-AF65-F5344CB8AC3E}">
        <p14:creationId xmlns:p14="http://schemas.microsoft.com/office/powerpoint/2010/main" xmlns="" val="784199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
            <a:ext cx="7772400" cy="1143000"/>
          </a:xfrm>
        </p:spPr>
        <p:txBody>
          <a:bodyPr>
            <a:normAutofit/>
          </a:bodyPr>
          <a:lstStyle/>
          <a:p>
            <a:r>
              <a:rPr lang="en-US" sz="4800" dirty="0" smtClean="0">
                <a:solidFill>
                  <a:schemeClr val="tx2"/>
                </a:solidFill>
              </a:rPr>
              <a:t>About News-Directory</a:t>
            </a:r>
            <a:endParaRPr lang="en-US" sz="4800" dirty="0">
              <a:solidFill>
                <a:schemeClr val="tx2"/>
              </a:solidFill>
            </a:endParaRPr>
          </a:p>
        </p:txBody>
      </p:sp>
      <p:sp>
        <p:nvSpPr>
          <p:cNvPr id="3" name="Subtitle 2"/>
          <p:cNvSpPr>
            <a:spLocks noGrp="1"/>
          </p:cNvSpPr>
          <p:nvPr>
            <p:ph type="subTitle"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762000" y="1219200"/>
            <a:ext cx="7571528" cy="5486400"/>
          </a:xfrm>
          <a:prstGeom prst="rect">
            <a:avLst/>
          </a:prstGeom>
          <a:noFill/>
          <a:ln w="9525">
            <a:noFill/>
            <a:miter lim="800000"/>
            <a:headEnd/>
            <a:tailEnd/>
          </a:ln>
        </p:spPr>
      </p:pic>
      <p:sp>
        <p:nvSpPr>
          <p:cNvPr id="5" name="Oval 4"/>
          <p:cNvSpPr/>
          <p:nvPr/>
        </p:nvSpPr>
        <p:spPr>
          <a:xfrm>
            <a:off x="1295400" y="4267200"/>
            <a:ext cx="60198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solidFill>
                  <a:schemeClr val="tx2"/>
                </a:solidFill>
                <a:latin typeface="Berlin Sans FB" pitchFamily="34" charset="0"/>
                <a:cs typeface="Aharoni" pitchFamily="2" charset="-79"/>
              </a:rPr>
              <a:t>News-Directory Home Page</a:t>
            </a:r>
            <a:endParaRPr lang="en-US" dirty="0">
              <a:solidFill>
                <a:schemeClr val="tx2"/>
              </a:solidFill>
              <a:latin typeface="Berlin Sans FB" pitchFamily="34" charset="0"/>
              <a:cs typeface="Aharoni" pitchFamily="2" charset="-79"/>
            </a:endParaRPr>
          </a:p>
        </p:txBody>
      </p:sp>
      <p:sp>
        <p:nvSpPr>
          <p:cNvPr id="3" name="Subtitle 2"/>
          <p:cNvSpPr>
            <a:spLocks noGrp="1"/>
          </p:cNvSpPr>
          <p:nvPr>
            <p:ph type="subTitle" idx="1"/>
          </p:nvPr>
        </p:nvSpPr>
        <p:spPr/>
        <p:txBody>
          <a:bodyPr/>
          <a:lstStyle/>
          <a:p>
            <a:endParaRPr lang="en-US">
              <a:latin typeface="Berlin Sans FB" pitchFamily="34" charset="0"/>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5686" y="1447800"/>
            <a:ext cx="8534400" cy="5067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7" name="Straight Arrow Connector 6"/>
          <p:cNvCxnSpPr/>
          <p:nvPr/>
        </p:nvCxnSpPr>
        <p:spPr>
          <a:xfrm flipV="1">
            <a:off x="1199061" y="3733800"/>
            <a:ext cx="838200" cy="825137"/>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91737" y="4648200"/>
            <a:ext cx="1745524" cy="707886"/>
          </a:xfrm>
          <a:prstGeom prst="rect">
            <a:avLst/>
          </a:prstGeom>
          <a:noFill/>
        </p:spPr>
        <p:txBody>
          <a:bodyPr wrap="square" rtlCol="0">
            <a:spAutoFit/>
          </a:bodyPr>
          <a:lstStyle/>
          <a:p>
            <a:pPr algn="ctr"/>
            <a:r>
              <a:rPr lang="en-US" sz="2000" dirty="0" smtClean="0">
                <a:solidFill>
                  <a:schemeClr val="tx2"/>
                </a:solidFill>
                <a:latin typeface="Berlin Sans FB" pitchFamily="34" charset="0"/>
                <a:cs typeface="Aharoni" pitchFamily="2" charset="-79"/>
              </a:rPr>
              <a:t>List of Media Categories</a:t>
            </a:r>
            <a:endParaRPr lang="en-US" sz="2000" dirty="0">
              <a:solidFill>
                <a:schemeClr val="tx2"/>
              </a:solidFill>
              <a:latin typeface="Berlin Sans FB" pitchFamily="34" charset="0"/>
              <a:cs typeface="Aharoni" pitchFamily="2" charset="-79"/>
            </a:endParaRPr>
          </a:p>
        </p:txBody>
      </p:sp>
    </p:spTree>
    <p:extLst>
      <p:ext uri="{BB962C8B-B14F-4D97-AF65-F5344CB8AC3E}">
        <p14:creationId xmlns:p14="http://schemas.microsoft.com/office/powerpoint/2010/main" xmlns="" val="1398970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8001000" cy="1676400"/>
          </a:xfrm>
        </p:spPr>
        <p:txBody>
          <a:bodyPr>
            <a:normAutofit/>
          </a:bodyPr>
          <a:lstStyle/>
          <a:p>
            <a:r>
              <a:rPr lang="en-US" sz="3200" dirty="0" smtClean="0">
                <a:solidFill>
                  <a:schemeClr val="tx2"/>
                </a:solidFill>
                <a:latin typeface="Berlin Sans FB" pitchFamily="34" charset="0"/>
                <a:cs typeface="Aharoni" pitchFamily="2" charset="-79"/>
              </a:rPr>
              <a:t>When you </a:t>
            </a:r>
            <a:r>
              <a:rPr lang="en-US" sz="3200" dirty="0" smtClean="0">
                <a:solidFill>
                  <a:schemeClr val="tx2"/>
                </a:solidFill>
                <a:latin typeface="Berlin Sans FB" pitchFamily="34" charset="0"/>
                <a:cs typeface="Aharoni" pitchFamily="2" charset="-79"/>
              </a:rPr>
              <a:t>click </a:t>
            </a:r>
            <a:r>
              <a:rPr lang="en-US" sz="3200" dirty="0" smtClean="0">
                <a:solidFill>
                  <a:schemeClr val="tx2"/>
                </a:solidFill>
                <a:latin typeface="Berlin Sans FB" pitchFamily="34" charset="0"/>
                <a:cs typeface="Aharoni" pitchFamily="2" charset="-79"/>
              </a:rPr>
              <a:t>on a media category, a subcategory list shows up to refine your search.</a:t>
            </a:r>
            <a:endParaRPr lang="en-US" sz="3200" dirty="0">
              <a:solidFill>
                <a:schemeClr val="tx2"/>
              </a:solidFill>
              <a:latin typeface="Berlin Sans FB" pitchFamily="34" charset="0"/>
              <a:cs typeface="Aharoni" pitchFamily="2" charset="-79"/>
            </a:endParaRPr>
          </a:p>
        </p:txBody>
      </p:sp>
      <p:sp>
        <p:nvSpPr>
          <p:cNvPr id="3" name="Subtitle 2"/>
          <p:cNvSpPr>
            <a:spLocks noGrp="1"/>
          </p:cNvSpPr>
          <p:nvPr>
            <p:ph type="subTitle" idx="1"/>
          </p:nvPr>
        </p:nvSpPr>
        <p:spPr/>
        <p:txBody>
          <a:bodyPr/>
          <a:lstStyle/>
          <a:p>
            <a:endParaRPr lang="en-US" dirty="0">
              <a:latin typeface="Berlin Sans FB"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8863" y="1981200"/>
            <a:ext cx="7696200" cy="45696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 name="Straight Arrow Connector 4"/>
          <p:cNvCxnSpPr/>
          <p:nvPr/>
        </p:nvCxnSpPr>
        <p:spPr>
          <a:xfrm flipV="1">
            <a:off x="2071551" y="4095003"/>
            <a:ext cx="533400" cy="818602"/>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29490" y="4876800"/>
            <a:ext cx="3361509" cy="1323439"/>
          </a:xfrm>
          <a:prstGeom prst="rect">
            <a:avLst/>
          </a:prstGeom>
          <a:noFill/>
        </p:spPr>
        <p:txBody>
          <a:bodyPr wrap="square" rtlCol="0">
            <a:spAutoFit/>
          </a:bodyPr>
          <a:lstStyle/>
          <a:p>
            <a:pPr algn="ctr"/>
            <a:r>
              <a:rPr lang="en-US" sz="2000" dirty="0" smtClean="0">
                <a:solidFill>
                  <a:schemeClr val="tx2"/>
                </a:solidFill>
                <a:latin typeface="Berlin Sans FB" pitchFamily="34" charset="0"/>
                <a:cs typeface="Aharoni" pitchFamily="2" charset="-79"/>
              </a:rPr>
              <a:t>For example, </a:t>
            </a:r>
            <a:r>
              <a:rPr lang="en-US" sz="2000" dirty="0" smtClean="0">
                <a:solidFill>
                  <a:schemeClr val="tx2"/>
                </a:solidFill>
                <a:latin typeface="Berlin Sans FB" pitchFamily="34" charset="0"/>
                <a:cs typeface="Aharoni" pitchFamily="2" charset="-79"/>
              </a:rPr>
              <a:t>under the current </a:t>
            </a:r>
            <a:r>
              <a:rPr lang="en-US" sz="2000" dirty="0" smtClean="0">
                <a:solidFill>
                  <a:schemeClr val="tx2"/>
                </a:solidFill>
                <a:latin typeface="Berlin Sans FB" pitchFamily="34" charset="0"/>
                <a:cs typeface="Aharoni" pitchFamily="2" charset="-79"/>
              </a:rPr>
              <a:t>events </a:t>
            </a:r>
            <a:r>
              <a:rPr lang="en-US" sz="2000" dirty="0" smtClean="0">
                <a:solidFill>
                  <a:schemeClr val="tx2"/>
                </a:solidFill>
                <a:latin typeface="Berlin Sans FB" pitchFamily="34" charset="0"/>
                <a:cs typeface="Aharoni" pitchFamily="2" charset="-79"/>
              </a:rPr>
              <a:t>category,  </a:t>
            </a:r>
            <a:r>
              <a:rPr lang="en-US" sz="2000" dirty="0" smtClean="0">
                <a:solidFill>
                  <a:schemeClr val="tx2"/>
                </a:solidFill>
                <a:latin typeface="Berlin Sans FB" pitchFamily="34" charset="0"/>
                <a:cs typeface="Aharoni" pitchFamily="2" charset="-79"/>
              </a:rPr>
              <a:t>there are four subcategories to choose from.</a:t>
            </a:r>
            <a:endParaRPr lang="en-US" sz="2000" dirty="0">
              <a:solidFill>
                <a:schemeClr val="tx2"/>
              </a:solidFill>
              <a:latin typeface="Berlin Sans FB" pitchFamily="34" charset="0"/>
              <a:cs typeface="Aharoni" pitchFamily="2" charset="-79"/>
            </a:endParaRPr>
          </a:p>
        </p:txBody>
      </p:sp>
    </p:spTree>
    <p:extLst>
      <p:ext uri="{BB962C8B-B14F-4D97-AF65-F5344CB8AC3E}">
        <p14:creationId xmlns:p14="http://schemas.microsoft.com/office/powerpoint/2010/main" xmlns="" val="1038500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2400"/>
            <a:ext cx="7696200" cy="1600200"/>
          </a:xfrm>
        </p:spPr>
        <p:txBody>
          <a:bodyPr>
            <a:noAutofit/>
          </a:bodyPr>
          <a:lstStyle/>
          <a:p>
            <a:r>
              <a:rPr lang="en-US" sz="2800" dirty="0" smtClean="0">
                <a:solidFill>
                  <a:schemeClr val="tx2"/>
                </a:solidFill>
                <a:latin typeface="Berlin Sans FB" pitchFamily="34" charset="0"/>
                <a:cs typeface="Aharoni" pitchFamily="2" charset="-79"/>
              </a:rPr>
              <a:t>Clicking on a subcategory will refine your search even more, showing you a list of sites related to the category of your choice.</a:t>
            </a:r>
            <a:endParaRPr lang="en-US" sz="2800" dirty="0">
              <a:solidFill>
                <a:schemeClr val="tx2"/>
              </a:solidFill>
              <a:latin typeface="Berlin Sans FB" pitchFamily="34" charset="0"/>
              <a:cs typeface="Aharoni" pitchFamily="2" charset="-79"/>
            </a:endParaRPr>
          </a:p>
        </p:txBody>
      </p:sp>
      <p:sp>
        <p:nvSpPr>
          <p:cNvPr id="5" name="Subtitle 4"/>
          <p:cNvSpPr>
            <a:spLocks noGrp="1"/>
          </p:cNvSpPr>
          <p:nvPr>
            <p:ph type="subTitle" idx="1"/>
          </p:nvPr>
        </p:nvSpPr>
        <p:spPr/>
        <p:txBody>
          <a:bodyPr/>
          <a:lstStyle/>
          <a:p>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1752600"/>
            <a:ext cx="8153400" cy="48410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28807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09600" y="5562599"/>
            <a:ext cx="8001000" cy="1066801"/>
          </a:xfrm>
        </p:spPr>
        <p:txBody>
          <a:bodyPr>
            <a:noAutofit/>
          </a:bodyPr>
          <a:lstStyle/>
          <a:p>
            <a:r>
              <a:rPr lang="en-US" sz="2400" dirty="0" smtClean="0">
                <a:solidFill>
                  <a:schemeClr val="tx2"/>
                </a:solidFill>
                <a:latin typeface="Berlin Sans FB" pitchFamily="34" charset="0"/>
                <a:cs typeface="Aharoni" pitchFamily="2" charset="-79"/>
              </a:rPr>
              <a:t>Clicking one of the listed websites will automatically exit you out of News-Directory.org and enter you into a new site.</a:t>
            </a:r>
            <a:endParaRPr lang="en-US" sz="2400" dirty="0">
              <a:solidFill>
                <a:schemeClr val="tx2"/>
              </a:solidFill>
              <a:latin typeface="Berlin Sans FB" pitchFamily="34" charset="0"/>
              <a:cs typeface="Aharoni" pitchFamily="2" charset="-79"/>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317862"/>
            <a:ext cx="8833241" cy="5244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074148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1470025"/>
          </a:xfrm>
        </p:spPr>
        <p:txBody>
          <a:bodyPr>
            <a:normAutofit/>
          </a:bodyPr>
          <a:lstStyle/>
          <a:p>
            <a:r>
              <a:rPr lang="en-US" sz="5400" dirty="0" smtClean="0">
                <a:solidFill>
                  <a:schemeClr val="tx2"/>
                </a:solidFill>
                <a:latin typeface="Berlin Sans FB" pitchFamily="34" charset="0"/>
              </a:rPr>
              <a:t>Adding a Site</a:t>
            </a:r>
            <a:endParaRPr lang="en-US" sz="5400" dirty="0">
              <a:solidFill>
                <a:schemeClr val="tx2"/>
              </a:solidFill>
              <a:latin typeface="Berlin Sans FB" pitchFamily="34" charset="0"/>
            </a:endParaRP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1219200"/>
            <a:ext cx="8534400" cy="5067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 name="Straight Arrow Connector 4"/>
          <p:cNvCxnSpPr/>
          <p:nvPr/>
        </p:nvCxnSpPr>
        <p:spPr>
          <a:xfrm flipV="1">
            <a:off x="3200400" y="4800600"/>
            <a:ext cx="838200" cy="825137"/>
          </a:xfrm>
          <a:prstGeom prst="straightConnector1">
            <a:avLst/>
          </a:prstGeom>
          <a:ln w="3810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447800" y="5562600"/>
            <a:ext cx="3200400" cy="1015663"/>
          </a:xfrm>
          <a:prstGeom prst="rect">
            <a:avLst/>
          </a:prstGeom>
          <a:noFill/>
        </p:spPr>
        <p:txBody>
          <a:bodyPr wrap="square" rtlCol="0">
            <a:spAutoFit/>
          </a:bodyPr>
          <a:lstStyle/>
          <a:p>
            <a:pPr algn="ctr"/>
            <a:r>
              <a:rPr lang="en-US" sz="2000" dirty="0" smtClean="0">
                <a:solidFill>
                  <a:schemeClr val="tx2"/>
                </a:solidFill>
                <a:latin typeface="Berlin Sans FB" pitchFamily="34" charset="0"/>
                <a:cs typeface="Aharoni" pitchFamily="2" charset="-79"/>
              </a:rPr>
              <a:t>You be part of the expansion of News -</a:t>
            </a:r>
            <a:r>
              <a:rPr lang="en-US" sz="2000" dirty="0" err="1" smtClean="0">
                <a:solidFill>
                  <a:schemeClr val="tx2"/>
                </a:solidFill>
                <a:latin typeface="Berlin Sans FB" pitchFamily="34" charset="0"/>
                <a:cs typeface="Aharoni" pitchFamily="2" charset="-79"/>
              </a:rPr>
              <a:t>Directory.org</a:t>
            </a:r>
            <a:endParaRPr lang="en-US" sz="2000" dirty="0">
              <a:solidFill>
                <a:schemeClr val="tx2"/>
              </a:solidFill>
              <a:latin typeface="Berlin Sans FB" pitchFamily="34" charset="0"/>
              <a:cs typeface="Aharoni" pitchFamily="2" charset="-79"/>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313</Words>
  <Application>Microsoft Office PowerPoint</Application>
  <PresentationFormat>On-screen Show (4:3)</PresentationFormat>
  <Paragraphs>27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News-Directory.org</vt:lpstr>
      <vt:lpstr>What is a Search Engine?</vt:lpstr>
      <vt:lpstr>What is News-Directory.org?</vt:lpstr>
      <vt:lpstr>About News-Directory</vt:lpstr>
      <vt:lpstr>News-Directory Home Page</vt:lpstr>
      <vt:lpstr>When you click on a media category, a subcategory list shows up to refine your search.</vt:lpstr>
      <vt:lpstr>Clicking on a subcategory will refine your search even more, showing you a list of sites related to the category of your choice.</vt:lpstr>
      <vt:lpstr>Slide 8</vt:lpstr>
      <vt:lpstr>Adding a Site</vt:lpstr>
      <vt:lpstr>How to Add a Site</vt:lpstr>
      <vt:lpstr>Confirmation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News-Directory.org</dc:title>
  <dc:creator>Yesica</dc:creator>
  <cp:lastModifiedBy>training</cp:lastModifiedBy>
  <cp:revision>16</cp:revision>
  <dcterms:created xsi:type="dcterms:W3CDTF">2012-04-14T00:09:59Z</dcterms:created>
  <dcterms:modified xsi:type="dcterms:W3CDTF">2012-04-14T14:19:12Z</dcterms:modified>
</cp:coreProperties>
</file>